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embeddedFontLst>
    <p:embeddedFont>
      <p:font typeface="Sora Medium"/>
      <p:regular r:id="rId12"/>
    </p:embeddedFont>
    <p:embeddedFont>
      <p:font typeface="Sora Medium"/>
      <p:regular r:id="rId13"/>
    </p:embeddedFont>
    <p:embeddedFont>
      <p:font typeface="Noto Sans TC"/>
      <p:regular r:id="rId14"/>
    </p:embeddedFont>
    <p:embeddedFont>
      <p:font typeface="Noto Sans TC"/>
      <p:regular r:id="rId1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slideLayout" Target="../slideLayouts/slideLayout4.xml"/><Relationship Id="rId1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Healthcare Management System Using MEAN Stack</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An Innovative solution for modern healthcare management, featuring robust role-based access for patients, doctors, and administrators. This system is designed to streamline operations and enhance user experience.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65547" y="444341"/>
            <a:ext cx="13499306" cy="1009888"/>
          </a:xfrm>
          <a:prstGeom prst="rect">
            <a:avLst/>
          </a:prstGeom>
          <a:noFill/>
          <a:ln/>
        </p:spPr>
        <p:txBody>
          <a:bodyPr wrap="square" lIns="0" tIns="0" rIns="0" bIns="0" rtlCol="0" anchor="t"/>
          <a:lstStyle/>
          <a:p>
            <a:pPr algn="l" indent="0" marL="0">
              <a:lnSpc>
                <a:spcPts val="3950"/>
              </a:lnSpc>
              <a:buNone/>
            </a:pPr>
            <a:r>
              <a:rPr lang="en-US" sz="3150" dirty="0">
                <a:solidFill>
                  <a:srgbClr val="97B8FF"/>
                </a:solidFill>
                <a:latin typeface="Sora Medium" pitchFamily="34" charset="0"/>
                <a:ea typeface="Sora Medium" pitchFamily="34" charset="-122"/>
                <a:cs typeface="Sora Medium" pitchFamily="34" charset="-120"/>
              </a:rPr>
              <a:t>Project Flow Diagram: Visualising User Roles &amp; System Interaction</a:t>
            </a:r>
            <a:endParaRPr lang="en-US" sz="3150" dirty="0"/>
          </a:p>
        </p:txBody>
      </p:sp>
      <p:sp>
        <p:nvSpPr>
          <p:cNvPr id="3" name="Text 1"/>
          <p:cNvSpPr/>
          <p:nvPr/>
        </p:nvSpPr>
        <p:spPr>
          <a:xfrm>
            <a:off x="565547" y="1777365"/>
            <a:ext cx="13499306" cy="516969"/>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latin typeface="Noto Sans TC" pitchFamily="34" charset="0"/>
                <a:ea typeface="Noto Sans TC" pitchFamily="34" charset="-122"/>
                <a:cs typeface="Noto Sans TC" pitchFamily="34" charset="-120"/>
              </a:rPr>
              <a:t>Explore the intricate dance between users and data within our MEAN stack healthcare management system. This diagram illustrates how patients, doctors, and administrators seamlessly interact, ensuring efficient data flow and secure operations.</a:t>
            </a:r>
            <a:endParaRPr lang="en-US" sz="1250" dirty="0"/>
          </a:p>
        </p:txBody>
      </p:sp>
      <p:sp>
        <p:nvSpPr>
          <p:cNvPr id="4" name="Text 2"/>
          <p:cNvSpPr/>
          <p:nvPr/>
        </p:nvSpPr>
        <p:spPr>
          <a:xfrm>
            <a:off x="565547" y="2476143"/>
            <a:ext cx="13499306" cy="258485"/>
          </a:xfrm>
          <a:prstGeom prst="rect">
            <a:avLst/>
          </a:prstGeom>
          <a:noFill/>
          <a:ln/>
        </p:spPr>
        <p:txBody>
          <a:bodyPr wrap="none" lIns="0" tIns="0" rIns="0" bIns="0" rtlCol="0" anchor="t"/>
          <a:lstStyle/>
          <a:p>
            <a:pPr algn="l" indent="0" marL="0">
              <a:lnSpc>
                <a:spcPts val="2000"/>
              </a:lnSpc>
              <a:buNone/>
            </a:pPr>
            <a:r>
              <a:rPr lang="en-US" sz="1250" dirty="0">
                <a:solidFill>
                  <a:srgbClr val="E0D6DE"/>
                </a:solidFill>
                <a:latin typeface="Noto Sans TC" pitchFamily="34" charset="0"/>
                <a:ea typeface="Noto Sans TC" pitchFamily="34" charset="-122"/>
                <a:cs typeface="Noto Sans TC" pitchFamily="34" charset="-120"/>
              </a:rPr>
              <a:t>Each role is meticulously designed with specific permissions to safeguard sensitive information and optimise functionality.</a:t>
            </a:r>
            <a:endParaRPr lang="en-US" sz="1250" dirty="0"/>
          </a:p>
        </p:txBody>
      </p:sp>
      <p:pic>
        <p:nvPicPr>
          <p:cNvPr id="5" name="Image 0" descr="preencoded.png">    </p:cNvPr>
          <p:cNvPicPr>
            <a:picLocks noChangeAspect="1"/>
          </p:cNvPicPr>
          <p:nvPr/>
        </p:nvPicPr>
        <p:blipFill>
          <a:blip r:embed="rId1"/>
          <a:stretch>
            <a:fillRect/>
          </a:stretch>
        </p:blipFill>
        <p:spPr>
          <a:xfrm>
            <a:off x="565547" y="2916436"/>
            <a:ext cx="13499306" cy="59599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22803" y="539115"/>
            <a:ext cx="5280422" cy="466844"/>
          </a:xfrm>
          <a:prstGeom prst="rect">
            <a:avLst/>
          </a:prstGeom>
          <a:noFill/>
          <a:ln/>
        </p:spPr>
        <p:txBody>
          <a:bodyPr wrap="none" lIns="0" tIns="0" rIns="0" bIns="0" rtlCol="0" anchor="t"/>
          <a:lstStyle/>
          <a:p>
            <a:pPr algn="l" indent="0" marL="0">
              <a:lnSpc>
                <a:spcPts val="3650"/>
              </a:lnSpc>
              <a:buNone/>
            </a:pPr>
            <a:r>
              <a:rPr lang="en-US" sz="2900" dirty="0">
                <a:solidFill>
                  <a:srgbClr val="97B8FF"/>
                </a:solidFill>
                <a:latin typeface="Sora Medium" pitchFamily="34" charset="0"/>
                <a:ea typeface="Sora Medium" pitchFamily="34" charset="-122"/>
                <a:cs typeface="Sora Medium" pitchFamily="34" charset="-120"/>
              </a:rPr>
              <a:t>Key Benefits &amp; Future Vision</a:t>
            </a:r>
            <a:endParaRPr lang="en-US" sz="2900" dirty="0"/>
          </a:p>
        </p:txBody>
      </p:sp>
      <p:sp>
        <p:nvSpPr>
          <p:cNvPr id="4" name="Shape 1"/>
          <p:cNvSpPr/>
          <p:nvPr/>
        </p:nvSpPr>
        <p:spPr>
          <a:xfrm>
            <a:off x="522803" y="1453872"/>
            <a:ext cx="8098393" cy="1099899"/>
          </a:xfrm>
          <a:prstGeom prst="roundRect">
            <a:avLst>
              <a:gd name="adj" fmla="val 6651"/>
            </a:avLst>
          </a:prstGeom>
          <a:solidFill>
            <a:srgbClr val="07070C"/>
          </a:solidFill>
          <a:ln/>
        </p:spPr>
      </p:sp>
      <p:pic>
        <p:nvPicPr>
          <p:cNvPr id="5" name="Image 1" descr="preencoded.png">    </p:cNvPr>
          <p:cNvPicPr>
            <a:picLocks noChangeAspect="1"/>
          </p:cNvPicPr>
          <p:nvPr/>
        </p:nvPicPr>
        <p:blipFill>
          <a:blip r:embed="rId2"/>
          <a:stretch>
            <a:fillRect/>
          </a:stretch>
        </p:blipFill>
        <p:spPr>
          <a:xfrm>
            <a:off x="522803" y="1438632"/>
            <a:ext cx="8098393" cy="60960"/>
          </a:xfrm>
          <a:prstGeom prst="rect">
            <a:avLst/>
          </a:prstGeom>
        </p:spPr>
      </p:pic>
      <p:pic>
        <p:nvPicPr>
          <p:cNvPr id="6" name="Image 2" descr="preencoded.png">    </p:cNvPr>
          <p:cNvPicPr>
            <a:picLocks noChangeAspect="1"/>
          </p:cNvPicPr>
          <p:nvPr/>
        </p:nvPicPr>
        <p:blipFill>
          <a:blip r:embed="rId3"/>
          <a:stretch>
            <a:fillRect/>
          </a:stretch>
        </p:blipFill>
        <p:spPr>
          <a:xfrm>
            <a:off x="4347984" y="1229916"/>
            <a:ext cx="448032" cy="448032"/>
          </a:xfrm>
          <a:prstGeom prst="rect">
            <a:avLst/>
          </a:prstGeom>
        </p:spPr>
      </p:pic>
      <p:pic>
        <p:nvPicPr>
          <p:cNvPr id="7" name="Image 3" descr="preencoded.png">    </p:cNvPr>
          <p:cNvPicPr>
            <a:picLocks noChangeAspect="1"/>
          </p:cNvPicPr>
          <p:nvPr/>
        </p:nvPicPr>
        <p:blipFill>
          <a:blip r:embed="rId4"/>
          <a:stretch>
            <a:fillRect/>
          </a:stretch>
        </p:blipFill>
        <p:spPr>
          <a:xfrm>
            <a:off x="4482405" y="1341953"/>
            <a:ext cx="179189" cy="223957"/>
          </a:xfrm>
          <a:prstGeom prst="rect">
            <a:avLst/>
          </a:prstGeom>
        </p:spPr>
      </p:pic>
      <p:sp>
        <p:nvSpPr>
          <p:cNvPr id="8" name="Text 2"/>
          <p:cNvSpPr/>
          <p:nvPr/>
        </p:nvSpPr>
        <p:spPr>
          <a:xfrm>
            <a:off x="687348" y="1827252"/>
            <a:ext cx="2175867" cy="233363"/>
          </a:xfrm>
          <a:prstGeom prst="rect">
            <a:avLst/>
          </a:prstGeom>
          <a:noFill/>
          <a:ln/>
        </p:spPr>
        <p:txBody>
          <a:bodyPr wrap="none" lIns="0" tIns="0" rIns="0" bIns="0" rtlCol="0" anchor="t"/>
          <a:lstStyle/>
          <a:p>
            <a:pPr algn="l" indent="0" marL="0">
              <a:lnSpc>
                <a:spcPts val="1800"/>
              </a:lnSpc>
              <a:buNone/>
            </a:pPr>
            <a:r>
              <a:rPr lang="en-US" sz="1450" dirty="0">
                <a:solidFill>
                  <a:srgbClr val="E0D6DE"/>
                </a:solidFill>
                <a:latin typeface="Sora Medium" pitchFamily="34" charset="0"/>
                <a:ea typeface="Sora Medium" pitchFamily="34" charset="-122"/>
                <a:cs typeface="Sora Medium" pitchFamily="34" charset="-120"/>
              </a:rPr>
              <a:t>Secure &amp; User-Friendly</a:t>
            </a:r>
            <a:endParaRPr lang="en-US" sz="1450" dirty="0"/>
          </a:p>
        </p:txBody>
      </p:sp>
      <p:sp>
        <p:nvSpPr>
          <p:cNvPr id="9" name="Text 3"/>
          <p:cNvSpPr/>
          <p:nvPr/>
        </p:nvSpPr>
        <p:spPr>
          <a:xfrm>
            <a:off x="687348" y="2150150"/>
            <a:ext cx="7769304" cy="239078"/>
          </a:xfrm>
          <a:prstGeom prst="rect">
            <a:avLst/>
          </a:prstGeom>
          <a:noFill/>
          <a:ln/>
        </p:spPr>
        <p:txBody>
          <a:bodyPr wrap="none" lIns="0" tIns="0" rIns="0" bIns="0" rtlCol="0" anchor="t"/>
          <a:lstStyle/>
          <a:p>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A secure, scalable, and intuitive healthcare management system tailored precisely to each user role's needs.</a:t>
            </a:r>
            <a:endParaRPr lang="en-US" sz="1150" dirty="0"/>
          </a:p>
        </p:txBody>
      </p:sp>
      <p:sp>
        <p:nvSpPr>
          <p:cNvPr id="10" name="Shape 4"/>
          <p:cNvSpPr/>
          <p:nvPr/>
        </p:nvSpPr>
        <p:spPr>
          <a:xfrm>
            <a:off x="522803" y="2927032"/>
            <a:ext cx="8098393" cy="1338977"/>
          </a:xfrm>
          <a:prstGeom prst="roundRect">
            <a:avLst>
              <a:gd name="adj" fmla="val 5463"/>
            </a:avLst>
          </a:prstGeom>
          <a:solidFill>
            <a:srgbClr val="07070C"/>
          </a:solidFill>
          <a:ln/>
        </p:spPr>
      </p:sp>
      <p:pic>
        <p:nvPicPr>
          <p:cNvPr id="11" name="Image 4" descr="preencoded.png">    </p:cNvPr>
          <p:cNvPicPr>
            <a:picLocks noChangeAspect="1"/>
          </p:cNvPicPr>
          <p:nvPr/>
        </p:nvPicPr>
        <p:blipFill>
          <a:blip r:embed="rId5"/>
          <a:stretch>
            <a:fillRect/>
          </a:stretch>
        </p:blipFill>
        <p:spPr>
          <a:xfrm>
            <a:off x="522803" y="2911792"/>
            <a:ext cx="8098393" cy="60960"/>
          </a:xfrm>
          <a:prstGeom prst="rect">
            <a:avLst/>
          </a:prstGeom>
        </p:spPr>
      </p:pic>
      <p:pic>
        <p:nvPicPr>
          <p:cNvPr id="12" name="Image 5" descr="preencoded.png">    </p:cNvPr>
          <p:cNvPicPr>
            <a:picLocks noChangeAspect="1"/>
          </p:cNvPicPr>
          <p:nvPr/>
        </p:nvPicPr>
        <p:blipFill>
          <a:blip r:embed="rId6"/>
          <a:stretch>
            <a:fillRect/>
          </a:stretch>
        </p:blipFill>
        <p:spPr>
          <a:xfrm>
            <a:off x="4347984" y="2703076"/>
            <a:ext cx="448032" cy="448032"/>
          </a:xfrm>
          <a:prstGeom prst="rect">
            <a:avLst/>
          </a:prstGeom>
        </p:spPr>
      </p:pic>
      <p:pic>
        <p:nvPicPr>
          <p:cNvPr id="13" name="Image 6" descr="preencoded.png">    </p:cNvPr>
          <p:cNvPicPr>
            <a:picLocks noChangeAspect="1"/>
          </p:cNvPicPr>
          <p:nvPr/>
        </p:nvPicPr>
        <p:blipFill>
          <a:blip r:embed="rId7"/>
          <a:stretch>
            <a:fillRect/>
          </a:stretch>
        </p:blipFill>
        <p:spPr>
          <a:xfrm>
            <a:off x="4482405" y="2815114"/>
            <a:ext cx="179189" cy="223957"/>
          </a:xfrm>
          <a:prstGeom prst="rect">
            <a:avLst/>
          </a:prstGeom>
        </p:spPr>
      </p:pic>
      <p:sp>
        <p:nvSpPr>
          <p:cNvPr id="14" name="Text 5"/>
          <p:cNvSpPr/>
          <p:nvPr/>
        </p:nvSpPr>
        <p:spPr>
          <a:xfrm>
            <a:off x="687348" y="3300412"/>
            <a:ext cx="2288500" cy="233363"/>
          </a:xfrm>
          <a:prstGeom prst="rect">
            <a:avLst/>
          </a:prstGeom>
          <a:noFill/>
          <a:ln/>
        </p:spPr>
        <p:txBody>
          <a:bodyPr wrap="none" lIns="0" tIns="0" rIns="0" bIns="0" rtlCol="0" anchor="t"/>
          <a:lstStyle/>
          <a:p>
            <a:pPr algn="l" indent="0" marL="0">
              <a:lnSpc>
                <a:spcPts val="1800"/>
              </a:lnSpc>
              <a:buNone/>
            </a:pPr>
            <a:r>
              <a:rPr lang="en-US" sz="1450" dirty="0">
                <a:solidFill>
                  <a:srgbClr val="E0D6DE"/>
                </a:solidFill>
                <a:latin typeface="Sora Medium" pitchFamily="34" charset="0"/>
                <a:ea typeface="Sora Medium" pitchFamily="34" charset="-122"/>
                <a:cs typeface="Sora Medium" pitchFamily="34" charset="-120"/>
              </a:rPr>
              <a:t>Streamlined Operations</a:t>
            </a:r>
            <a:endParaRPr lang="en-US" sz="1450" dirty="0"/>
          </a:p>
        </p:txBody>
      </p:sp>
      <p:sp>
        <p:nvSpPr>
          <p:cNvPr id="15" name="Text 6"/>
          <p:cNvSpPr/>
          <p:nvPr/>
        </p:nvSpPr>
        <p:spPr>
          <a:xfrm>
            <a:off x="687348" y="3623310"/>
            <a:ext cx="7769304" cy="478155"/>
          </a:xfrm>
          <a:prstGeom prst="rect">
            <a:avLst/>
          </a:prstGeom>
          <a:noFill/>
          <a:ln/>
        </p:spPr>
        <p:txBody>
          <a:bodyPr wrap="square" lIns="0" tIns="0" rIns="0" bIns="0" rtlCol="0" anchor="t"/>
          <a:lstStyle/>
          <a:p>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Effortless appointment scheduling, rapid patient record access, and comprehensive administrative control for optimal efficiency.</a:t>
            </a:r>
            <a:endParaRPr lang="en-US" sz="1150" dirty="0"/>
          </a:p>
        </p:txBody>
      </p:sp>
      <p:sp>
        <p:nvSpPr>
          <p:cNvPr id="16" name="Shape 7"/>
          <p:cNvSpPr/>
          <p:nvPr/>
        </p:nvSpPr>
        <p:spPr>
          <a:xfrm>
            <a:off x="522803" y="4639270"/>
            <a:ext cx="8098393" cy="1338977"/>
          </a:xfrm>
          <a:prstGeom prst="roundRect">
            <a:avLst>
              <a:gd name="adj" fmla="val 5463"/>
            </a:avLst>
          </a:prstGeom>
          <a:solidFill>
            <a:srgbClr val="07070C"/>
          </a:solidFill>
          <a:ln/>
        </p:spPr>
      </p:sp>
      <p:pic>
        <p:nvPicPr>
          <p:cNvPr id="17" name="Image 7" descr="preencoded.png">    </p:cNvPr>
          <p:cNvPicPr>
            <a:picLocks noChangeAspect="1"/>
          </p:cNvPicPr>
          <p:nvPr/>
        </p:nvPicPr>
        <p:blipFill>
          <a:blip r:embed="rId8"/>
          <a:stretch>
            <a:fillRect/>
          </a:stretch>
        </p:blipFill>
        <p:spPr>
          <a:xfrm>
            <a:off x="522803" y="4624030"/>
            <a:ext cx="8098393" cy="60960"/>
          </a:xfrm>
          <a:prstGeom prst="rect">
            <a:avLst/>
          </a:prstGeom>
        </p:spPr>
      </p:pic>
      <p:pic>
        <p:nvPicPr>
          <p:cNvPr id="18" name="Image 8" descr="preencoded.png">    </p:cNvPr>
          <p:cNvPicPr>
            <a:picLocks noChangeAspect="1"/>
          </p:cNvPicPr>
          <p:nvPr/>
        </p:nvPicPr>
        <p:blipFill>
          <a:blip r:embed="rId9"/>
          <a:stretch>
            <a:fillRect/>
          </a:stretch>
        </p:blipFill>
        <p:spPr>
          <a:xfrm>
            <a:off x="4347984" y="4415314"/>
            <a:ext cx="448032" cy="448032"/>
          </a:xfrm>
          <a:prstGeom prst="rect">
            <a:avLst/>
          </a:prstGeom>
        </p:spPr>
      </p:pic>
      <p:pic>
        <p:nvPicPr>
          <p:cNvPr id="19" name="Image 9" descr="preencoded.png">    </p:cNvPr>
          <p:cNvPicPr>
            <a:picLocks noChangeAspect="1"/>
          </p:cNvPicPr>
          <p:nvPr/>
        </p:nvPicPr>
        <p:blipFill>
          <a:blip r:embed="rId10"/>
          <a:stretch>
            <a:fillRect/>
          </a:stretch>
        </p:blipFill>
        <p:spPr>
          <a:xfrm>
            <a:off x="4482405" y="4527352"/>
            <a:ext cx="179189" cy="223957"/>
          </a:xfrm>
          <a:prstGeom prst="rect">
            <a:avLst/>
          </a:prstGeom>
        </p:spPr>
      </p:pic>
      <p:sp>
        <p:nvSpPr>
          <p:cNvPr id="20" name="Text 8"/>
          <p:cNvSpPr/>
          <p:nvPr/>
        </p:nvSpPr>
        <p:spPr>
          <a:xfrm>
            <a:off x="687348" y="5012650"/>
            <a:ext cx="2059662" cy="233363"/>
          </a:xfrm>
          <a:prstGeom prst="rect">
            <a:avLst/>
          </a:prstGeom>
          <a:noFill/>
          <a:ln/>
        </p:spPr>
        <p:txBody>
          <a:bodyPr wrap="none" lIns="0" tIns="0" rIns="0" bIns="0" rtlCol="0" anchor="t"/>
          <a:lstStyle/>
          <a:p>
            <a:pPr algn="l" indent="0" marL="0">
              <a:lnSpc>
                <a:spcPts val="1800"/>
              </a:lnSpc>
              <a:buNone/>
            </a:pPr>
            <a:r>
              <a:rPr lang="en-US" sz="1450" dirty="0">
                <a:solidFill>
                  <a:srgbClr val="E0D6DE"/>
                </a:solidFill>
                <a:latin typeface="Sora Medium" pitchFamily="34" charset="0"/>
                <a:ea typeface="Sora Medium" pitchFamily="34" charset="-122"/>
                <a:cs typeface="Sora Medium" pitchFamily="34" charset="-120"/>
              </a:rPr>
              <a:t>Future Enhancements</a:t>
            </a:r>
            <a:endParaRPr lang="en-US" sz="1450" dirty="0"/>
          </a:p>
        </p:txBody>
      </p:sp>
      <p:sp>
        <p:nvSpPr>
          <p:cNvPr id="21" name="Text 9"/>
          <p:cNvSpPr/>
          <p:nvPr/>
        </p:nvSpPr>
        <p:spPr>
          <a:xfrm>
            <a:off x="687348" y="5335548"/>
            <a:ext cx="7769304" cy="478155"/>
          </a:xfrm>
          <a:prstGeom prst="rect">
            <a:avLst/>
          </a:prstGeom>
          <a:noFill/>
          <a:ln/>
        </p:spPr>
        <p:txBody>
          <a:bodyPr wrap="square" lIns="0" tIns="0" rIns="0" bIns="0" rtlCol="0" anchor="t"/>
          <a:lstStyle/>
          <a:p>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Planned integration with telemedicine, AI diagnostics, and advanced analytics for cutting-edge healthcare solutions.</a:t>
            </a:r>
            <a:endParaRPr lang="en-US" sz="1150" dirty="0"/>
          </a:p>
        </p:txBody>
      </p:sp>
      <p:sp>
        <p:nvSpPr>
          <p:cNvPr id="22" name="Shape 10"/>
          <p:cNvSpPr/>
          <p:nvPr/>
        </p:nvSpPr>
        <p:spPr>
          <a:xfrm>
            <a:off x="522803" y="6351508"/>
            <a:ext cx="8098393" cy="1338977"/>
          </a:xfrm>
          <a:prstGeom prst="roundRect">
            <a:avLst>
              <a:gd name="adj" fmla="val 5463"/>
            </a:avLst>
          </a:prstGeom>
          <a:solidFill>
            <a:srgbClr val="07070C"/>
          </a:solidFill>
          <a:ln/>
        </p:spPr>
      </p:sp>
      <p:pic>
        <p:nvPicPr>
          <p:cNvPr id="23" name="Image 10" descr="preencoded.png">    </p:cNvPr>
          <p:cNvPicPr>
            <a:picLocks noChangeAspect="1"/>
          </p:cNvPicPr>
          <p:nvPr/>
        </p:nvPicPr>
        <p:blipFill>
          <a:blip r:embed="rId11"/>
          <a:stretch>
            <a:fillRect/>
          </a:stretch>
        </p:blipFill>
        <p:spPr>
          <a:xfrm>
            <a:off x="522803" y="6336268"/>
            <a:ext cx="8098393" cy="60960"/>
          </a:xfrm>
          <a:prstGeom prst="rect">
            <a:avLst/>
          </a:prstGeom>
        </p:spPr>
      </p:pic>
      <p:pic>
        <p:nvPicPr>
          <p:cNvPr id="24" name="Image 11" descr="preencoded.png">    </p:cNvPr>
          <p:cNvPicPr>
            <a:picLocks noChangeAspect="1"/>
          </p:cNvPicPr>
          <p:nvPr/>
        </p:nvPicPr>
        <p:blipFill>
          <a:blip r:embed="rId12"/>
          <a:stretch>
            <a:fillRect/>
          </a:stretch>
        </p:blipFill>
        <p:spPr>
          <a:xfrm>
            <a:off x="4347984" y="6127552"/>
            <a:ext cx="448032" cy="448032"/>
          </a:xfrm>
          <a:prstGeom prst="rect">
            <a:avLst/>
          </a:prstGeom>
        </p:spPr>
      </p:pic>
      <p:pic>
        <p:nvPicPr>
          <p:cNvPr id="25" name="Image 12" descr="preencoded.png">    </p:cNvPr>
          <p:cNvPicPr>
            <a:picLocks noChangeAspect="1"/>
          </p:cNvPicPr>
          <p:nvPr/>
        </p:nvPicPr>
        <p:blipFill>
          <a:blip r:embed="rId13"/>
          <a:stretch>
            <a:fillRect/>
          </a:stretch>
        </p:blipFill>
        <p:spPr>
          <a:xfrm>
            <a:off x="4482405" y="6239589"/>
            <a:ext cx="179189" cy="223957"/>
          </a:xfrm>
          <a:prstGeom prst="rect">
            <a:avLst/>
          </a:prstGeom>
        </p:spPr>
      </p:pic>
      <p:sp>
        <p:nvSpPr>
          <p:cNvPr id="26" name="Text 11"/>
          <p:cNvSpPr/>
          <p:nvPr/>
        </p:nvSpPr>
        <p:spPr>
          <a:xfrm>
            <a:off x="687348" y="6724888"/>
            <a:ext cx="2339221" cy="233363"/>
          </a:xfrm>
          <a:prstGeom prst="rect">
            <a:avLst/>
          </a:prstGeom>
          <a:noFill/>
          <a:ln/>
        </p:spPr>
        <p:txBody>
          <a:bodyPr wrap="none" lIns="0" tIns="0" rIns="0" bIns="0" rtlCol="0" anchor="t"/>
          <a:lstStyle/>
          <a:p>
            <a:pPr algn="l" indent="0" marL="0">
              <a:lnSpc>
                <a:spcPts val="1800"/>
              </a:lnSpc>
              <a:buNone/>
            </a:pPr>
            <a:r>
              <a:rPr lang="en-US" sz="1450" dirty="0">
                <a:solidFill>
                  <a:srgbClr val="E0D6DE"/>
                </a:solidFill>
                <a:latin typeface="Sora Medium" pitchFamily="34" charset="0"/>
                <a:ea typeface="Sora Medium" pitchFamily="34" charset="-122"/>
                <a:cs typeface="Sora Medium" pitchFamily="34" charset="-120"/>
              </a:rPr>
              <a:t>Transforming Workflows</a:t>
            </a:r>
            <a:endParaRPr lang="en-US" sz="1450" dirty="0"/>
          </a:p>
        </p:txBody>
      </p:sp>
      <p:sp>
        <p:nvSpPr>
          <p:cNvPr id="27" name="Text 12"/>
          <p:cNvSpPr/>
          <p:nvPr/>
        </p:nvSpPr>
        <p:spPr>
          <a:xfrm>
            <a:off x="687348" y="7047786"/>
            <a:ext cx="7769304" cy="478155"/>
          </a:xfrm>
          <a:prstGeom prst="rect">
            <a:avLst/>
          </a:prstGeom>
          <a:noFill/>
          <a:ln/>
        </p:spPr>
        <p:txBody>
          <a:bodyPr wrap="square" lIns="0" tIns="0" rIns="0" bIns="0" rtlCol="0" anchor="t"/>
          <a:lstStyle/>
          <a:p>
            <a:pPr algn="l" indent="0" marL="0">
              <a:lnSpc>
                <a:spcPts val="1850"/>
              </a:lnSpc>
              <a:buNone/>
            </a:pPr>
            <a:r>
              <a:rPr lang="en-US" sz="1150" dirty="0">
                <a:solidFill>
                  <a:srgbClr val="E0D6DE"/>
                </a:solidFill>
                <a:latin typeface="Noto Sans TC" pitchFamily="34" charset="0"/>
                <a:ea typeface="Noto Sans TC" pitchFamily="34" charset="-122"/>
                <a:cs typeface="Noto Sans TC" pitchFamily="34" charset="-120"/>
              </a:rPr>
              <a:t>Ready to revolutionise healthcare workflows with modern web technology and robust security protocols, ensuring data integrity.</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2943" y="536615"/>
            <a:ext cx="9529167" cy="609838"/>
          </a:xfrm>
          <a:prstGeom prst="rect">
            <a:avLst/>
          </a:prstGeom>
          <a:noFill/>
          <a:ln/>
        </p:spPr>
        <p:txBody>
          <a:bodyPr wrap="none" lIns="0" tIns="0" rIns="0" bIns="0" rtlCol="0" anchor="t"/>
          <a:lstStyle/>
          <a:p>
            <a:pPr algn="l" indent="0" marL="0">
              <a:lnSpc>
                <a:spcPts val="4800"/>
              </a:lnSpc>
              <a:buNone/>
            </a:pPr>
            <a:r>
              <a:rPr lang="en-US" sz="3800" dirty="0">
                <a:solidFill>
                  <a:srgbClr val="97B8FF"/>
                </a:solidFill>
                <a:latin typeface="Sora Medium" pitchFamily="34" charset="0"/>
                <a:ea typeface="Sora Medium" pitchFamily="34" charset="-122"/>
                <a:cs typeface="Sora Medium" pitchFamily="34" charset="-120"/>
              </a:rPr>
              <a:t>Why a Role-Based Healthcare System?</a:t>
            </a:r>
            <a:endParaRPr lang="en-US" sz="3800" dirty="0"/>
          </a:p>
        </p:txBody>
      </p:sp>
      <p:sp>
        <p:nvSpPr>
          <p:cNvPr id="3" name="Text 1"/>
          <p:cNvSpPr/>
          <p:nvPr/>
        </p:nvSpPr>
        <p:spPr>
          <a:xfrm>
            <a:off x="682943" y="1614726"/>
            <a:ext cx="7081242" cy="936546"/>
          </a:xfrm>
          <a:prstGeom prst="rect">
            <a:avLst/>
          </a:prstGeom>
          <a:noFill/>
          <a:ln/>
        </p:spPr>
        <p:txBody>
          <a:bodyPr wrap="square" lIns="0" tIns="0" rIns="0" bIns="0" rtlCol="0" anchor="t"/>
          <a:lstStyle/>
          <a:p>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In the complex world of healthcare, stringent security and privacy controls are paramount. Our Role-Based Access Control (RBAC) system is engineered to meet these demands.</a:t>
            </a:r>
            <a:endParaRPr lang="en-US" sz="1500" dirty="0"/>
          </a:p>
        </p:txBody>
      </p:sp>
      <p:sp>
        <p:nvSpPr>
          <p:cNvPr id="4" name="Text 2"/>
          <p:cNvSpPr/>
          <p:nvPr/>
        </p:nvSpPr>
        <p:spPr>
          <a:xfrm>
            <a:off x="682943" y="2726888"/>
            <a:ext cx="7081242" cy="624364"/>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97B8FF"/>
                </a:solidFill>
                <a:latin typeface="Noto Sans TC" pitchFamily="34" charset="0"/>
                <a:ea typeface="Noto Sans TC" pitchFamily="34" charset="-122"/>
                <a:cs typeface="Noto Sans TC" pitchFamily="34" charset="-120"/>
              </a:rPr>
              <a:t>Data Security:</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Healthcare data requires the highest level of protection against unauthorised access.</a:t>
            </a:r>
            <a:endParaRPr lang="en-US" sz="1500" dirty="0"/>
          </a:p>
        </p:txBody>
      </p:sp>
      <p:sp>
        <p:nvSpPr>
          <p:cNvPr id="5" name="Text 3"/>
          <p:cNvSpPr/>
          <p:nvPr/>
        </p:nvSpPr>
        <p:spPr>
          <a:xfrm>
            <a:off x="682943" y="3419475"/>
            <a:ext cx="7081242" cy="624364"/>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97B8FF"/>
                </a:solidFill>
                <a:latin typeface="Noto Sans TC" pitchFamily="34" charset="0"/>
                <a:ea typeface="Noto Sans TC" pitchFamily="34" charset="-122"/>
                <a:cs typeface="Noto Sans TC" pitchFamily="34" charset="-120"/>
              </a:rPr>
              <a:t>Tailored Access:</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RBAC ensures that patients, doctors, and administrators only access the information relevant to their specific duties.</a:t>
            </a:r>
            <a:endParaRPr lang="en-US" sz="1500" dirty="0"/>
          </a:p>
        </p:txBody>
      </p:sp>
      <p:sp>
        <p:nvSpPr>
          <p:cNvPr id="6" name="Text 4"/>
          <p:cNvSpPr/>
          <p:nvPr/>
        </p:nvSpPr>
        <p:spPr>
          <a:xfrm>
            <a:off x="682943" y="4112062"/>
            <a:ext cx="7081242" cy="624364"/>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97B8FF"/>
                </a:solidFill>
                <a:latin typeface="Noto Sans TC" pitchFamily="34" charset="0"/>
                <a:ea typeface="Noto Sans TC" pitchFamily="34" charset="-122"/>
                <a:cs typeface="Noto Sans TC" pitchFamily="34" charset="-120"/>
              </a:rPr>
              <a:t>Enhanced Compliance:</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Adherence to regulations like GDPR and HIPAA is significantly improved through defined access privileges.</a:t>
            </a:r>
            <a:endParaRPr lang="en-US" sz="1500" dirty="0"/>
          </a:p>
        </p:txBody>
      </p:sp>
      <p:sp>
        <p:nvSpPr>
          <p:cNvPr id="7" name="Text 5"/>
          <p:cNvSpPr/>
          <p:nvPr/>
        </p:nvSpPr>
        <p:spPr>
          <a:xfrm>
            <a:off x="682943" y="4804648"/>
            <a:ext cx="7081242" cy="624364"/>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97B8FF"/>
                </a:solidFill>
                <a:latin typeface="Noto Sans TC" pitchFamily="34" charset="0"/>
                <a:ea typeface="Noto Sans TC" pitchFamily="34" charset="-122"/>
                <a:cs typeface="Noto Sans TC" pitchFamily="34" charset="-120"/>
              </a:rPr>
              <a:t>Operational Efficiency:</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By streamlining access, RBAC boosts productivity and reduces potential errors.</a:t>
            </a:r>
            <a:endParaRPr lang="en-US" sz="1500" dirty="0"/>
          </a:p>
        </p:txBody>
      </p:sp>
      <p:pic>
        <p:nvPicPr>
          <p:cNvPr id="8" name="Image 0" descr="preencoded.png">    </p:cNvPr>
          <p:cNvPicPr>
            <a:picLocks noChangeAspect="1"/>
          </p:cNvPicPr>
          <p:nvPr/>
        </p:nvPicPr>
        <p:blipFill>
          <a:blip r:embed="rId1"/>
          <a:stretch>
            <a:fillRect/>
          </a:stretch>
        </p:blipFill>
        <p:spPr>
          <a:xfrm>
            <a:off x="8247817" y="1658660"/>
            <a:ext cx="5707142" cy="5707142"/>
          </a:xfrm>
          <a:prstGeom prst="rect">
            <a:avLst/>
          </a:prstGeom>
        </p:spPr>
      </p:pic>
      <p:sp>
        <p:nvSpPr>
          <p:cNvPr id="9" name="Text 6"/>
          <p:cNvSpPr/>
          <p:nvPr/>
        </p:nvSpPr>
        <p:spPr>
          <a:xfrm>
            <a:off x="682943" y="7804904"/>
            <a:ext cx="13264515" cy="312182"/>
          </a:xfrm>
          <a:prstGeom prst="rect">
            <a:avLst/>
          </a:prstGeom>
          <a:noFill/>
          <a:ln/>
        </p:spPr>
        <p:txBody>
          <a:bodyPr wrap="none" lIns="0" tIns="0" rIns="0" bIns="0" rtlCol="0" anchor="t"/>
          <a:lstStyle/>
          <a:p>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RBAC isn't just a feature; it's the foundation for a secure, compliant, and highly efficient healthcare management environment.</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0571"/>
            <a:ext cx="11730752"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System Architecture &amp; Technology Stack</a:t>
            </a:r>
            <a:endParaRPr lang="en-US" sz="4450" dirty="0"/>
          </a:p>
        </p:txBody>
      </p:sp>
      <p:sp>
        <p:nvSpPr>
          <p:cNvPr id="3" name="Text 1"/>
          <p:cNvSpPr/>
          <p:nvPr/>
        </p:nvSpPr>
        <p:spPr>
          <a:xfrm>
            <a:off x="1857256" y="2371011"/>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MongoDB</a:t>
            </a:r>
            <a:endParaRPr lang="en-US" sz="2200" dirty="0"/>
          </a:p>
        </p:txBody>
      </p:sp>
      <p:sp>
        <p:nvSpPr>
          <p:cNvPr id="4" name="Text 2"/>
          <p:cNvSpPr/>
          <p:nvPr/>
        </p:nvSpPr>
        <p:spPr>
          <a:xfrm>
            <a:off x="793790" y="2861429"/>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Flexible NoSQL database for secure storage of diverse patient records.</a:t>
            </a:r>
            <a:endParaRPr lang="en-US" sz="1750" dirty="0"/>
          </a:p>
        </p:txBody>
      </p:sp>
      <p:pic>
        <p:nvPicPr>
          <p:cNvPr id="5" name="Image 0" descr="preencoded.png">    </p:cNvPr>
          <p:cNvPicPr>
            <a:picLocks noChangeAspect="1"/>
          </p:cNvPicPr>
          <p:nvPr/>
        </p:nvPicPr>
        <p:blipFill>
          <a:blip r:embed="rId1"/>
          <a:stretch>
            <a:fillRect/>
          </a:stretch>
        </p:blipFill>
        <p:spPr>
          <a:xfrm>
            <a:off x="5032653" y="1922978"/>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226731" y="2686050"/>
            <a:ext cx="339328" cy="424220"/>
          </a:xfrm>
          <a:prstGeom prst="rect">
            <a:avLst/>
          </a:prstGeom>
        </p:spPr>
      </p:pic>
      <p:sp>
        <p:nvSpPr>
          <p:cNvPr id="7" name="Text 3"/>
          <p:cNvSpPr/>
          <p:nvPr/>
        </p:nvSpPr>
        <p:spPr>
          <a:xfrm>
            <a:off x="9937790" y="218955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Express.js</a:t>
            </a:r>
            <a:endParaRPr lang="en-US" sz="2200" dirty="0"/>
          </a:p>
        </p:txBody>
      </p:sp>
      <p:sp>
        <p:nvSpPr>
          <p:cNvPr id="8" name="Text 4"/>
          <p:cNvSpPr/>
          <p:nvPr/>
        </p:nvSpPr>
        <p:spPr>
          <a:xfrm>
            <a:off x="9937790" y="2679978"/>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Robust backend framework handling RESTful APIs and server logic efficiently.</a:t>
            </a:r>
            <a:endParaRPr lang="en-US" sz="1750" dirty="0"/>
          </a:p>
        </p:txBody>
      </p:sp>
      <p:pic>
        <p:nvPicPr>
          <p:cNvPr id="9" name="Image 2" descr="preencoded.png">    </p:cNvPr>
          <p:cNvPicPr>
            <a:picLocks noChangeAspect="1"/>
          </p:cNvPicPr>
          <p:nvPr/>
        </p:nvPicPr>
        <p:blipFill>
          <a:blip r:embed="rId3"/>
          <a:stretch>
            <a:fillRect/>
          </a:stretch>
        </p:blipFill>
        <p:spPr>
          <a:xfrm>
            <a:off x="5032653" y="1922978"/>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452604" y="3074551"/>
            <a:ext cx="339328" cy="424220"/>
          </a:xfrm>
          <a:prstGeom prst="rect">
            <a:avLst/>
          </a:prstGeom>
        </p:spPr>
      </p:pic>
      <p:sp>
        <p:nvSpPr>
          <p:cNvPr id="11" name="Text 5"/>
          <p:cNvSpPr/>
          <p:nvPr/>
        </p:nvSpPr>
        <p:spPr>
          <a:xfrm>
            <a:off x="9937790" y="46421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Angular</a:t>
            </a:r>
            <a:endParaRPr lang="en-US" sz="2200" dirty="0"/>
          </a:p>
        </p:txBody>
      </p:sp>
      <p:sp>
        <p:nvSpPr>
          <p:cNvPr id="12" name="Text 6"/>
          <p:cNvSpPr/>
          <p:nvPr/>
        </p:nvSpPr>
        <p:spPr>
          <a:xfrm>
            <a:off x="9937790" y="5132546"/>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Dynamic front-end framework, delivering responsive and intuitive user interfaces.</a:t>
            </a:r>
            <a:endParaRPr lang="en-US" sz="1750" dirty="0"/>
          </a:p>
        </p:txBody>
      </p:sp>
      <p:pic>
        <p:nvPicPr>
          <p:cNvPr id="13" name="Image 4" descr="preencoded.png">    </p:cNvPr>
          <p:cNvPicPr>
            <a:picLocks noChangeAspect="1"/>
          </p:cNvPicPr>
          <p:nvPr/>
        </p:nvPicPr>
        <p:blipFill>
          <a:blip r:embed="rId5"/>
          <a:stretch>
            <a:fillRect/>
          </a:stretch>
        </p:blipFill>
        <p:spPr>
          <a:xfrm>
            <a:off x="5032653" y="1922978"/>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064103" y="5300424"/>
            <a:ext cx="339328" cy="424220"/>
          </a:xfrm>
          <a:prstGeom prst="rect">
            <a:avLst/>
          </a:prstGeom>
        </p:spPr>
      </p:pic>
      <p:sp>
        <p:nvSpPr>
          <p:cNvPr id="15" name="Text 7"/>
          <p:cNvSpPr/>
          <p:nvPr/>
        </p:nvSpPr>
        <p:spPr>
          <a:xfrm>
            <a:off x="1857256" y="4642128"/>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Node.js</a:t>
            </a:r>
            <a:endParaRPr lang="en-US" sz="2200" dirty="0"/>
          </a:p>
        </p:txBody>
      </p:sp>
      <p:sp>
        <p:nvSpPr>
          <p:cNvPr id="16" name="Text 8"/>
          <p:cNvSpPr/>
          <p:nvPr/>
        </p:nvSpPr>
        <p:spPr>
          <a:xfrm>
            <a:off x="793790" y="5132546"/>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Powerful JavaScript runtime, enabling scalable server-side application development.</a:t>
            </a:r>
            <a:endParaRPr lang="en-US" sz="1750" dirty="0"/>
          </a:p>
        </p:txBody>
      </p:sp>
      <p:pic>
        <p:nvPicPr>
          <p:cNvPr id="17" name="Image 6" descr="preencoded.png">    </p:cNvPr>
          <p:cNvPicPr>
            <a:picLocks noChangeAspect="1"/>
          </p:cNvPicPr>
          <p:nvPr/>
        </p:nvPicPr>
        <p:blipFill>
          <a:blip r:embed="rId7"/>
          <a:stretch>
            <a:fillRect/>
          </a:stretch>
        </p:blipFill>
        <p:spPr>
          <a:xfrm>
            <a:off x="5032653" y="1922978"/>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5838230" y="4911923"/>
            <a:ext cx="339328" cy="424220"/>
          </a:xfrm>
          <a:prstGeom prst="rect">
            <a:avLst/>
          </a:prstGeom>
        </p:spPr>
      </p:pic>
      <p:sp>
        <p:nvSpPr>
          <p:cNvPr id="19" name="Text 9"/>
          <p:cNvSpPr/>
          <p:nvPr/>
        </p:nvSpPr>
        <p:spPr>
          <a:xfrm>
            <a:off x="793790" y="674310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a:t>
            </a:r>
            <a:pPr algn="l" indent="0" marL="0">
              <a:lnSpc>
                <a:spcPts val="2850"/>
              </a:lnSpc>
              <a:buNone/>
            </a:pPr>
            <a:r>
              <a:rPr lang="en-US" sz="1750" dirty="0">
                <a:solidFill>
                  <a:srgbClr val="7AF0FF"/>
                </a:solidFill>
                <a:latin typeface="Noto Sans TC" pitchFamily="34" charset="0"/>
                <a:ea typeface="Noto Sans TC" pitchFamily="34" charset="-122"/>
                <a:cs typeface="Noto Sans TC" pitchFamily="34" charset="-120"/>
              </a:rPr>
              <a:t>MEAN stack</a:t>
            </a:r>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 foundation ensures a full-stack JavaScript development environment. Role-based authentication intelligently routes users to customised patient, doctor, or admin dashboards, each with appropriate access privileges.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2025-10-05T11:17:09Z</dcterms:created>
  <dcterms:modified xsi:type="dcterms:W3CDTF">2025-10-05T11:17:09Z</dcterms:modified>
</cp:coreProperties>
</file>